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media/image2.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7" r:id="rId7"/>
    <p:sldId id="260" r:id="rId8"/>
    <p:sldId id="261" r:id="rId9"/>
    <p:sldId id="262" r:id="rId10"/>
    <p:sldId id="263" r:id="rId11"/>
    <p:sldId id="264" r:id="rId12"/>
    <p:sldId id="266" r:id="rId13"/>
    <p:sldId id="265" r:id="rId14"/>
  </p:sldIdLst>
  <p:sldSz cx="18288000" cy="10287000"/>
  <p:notesSz cx="6858000" cy="9144000"/>
  <p:embeddedFontLst>
    <p:embeddedFont>
      <p:font typeface="Public Sans Bold"/>
      <p:bold r:id="rId18"/>
    </p:embeddedFont>
    <p:embeddedFont>
      <p:font typeface="Playfair Display" panose="00000500000000000000"/>
      <p:regular r:id="rId19"/>
    </p:embeddedFont>
    <p:embeddedFont>
      <p:font typeface="Public Sans"/>
      <p:regular r:id="rId20"/>
    </p:embeddedFont>
    <p:embeddedFont>
      <p:font typeface="Playfair Display Bold" panose="00000800000000000000"/>
      <p:bold r:id="rId21"/>
    </p:embeddedFont>
    <p:embeddedFont>
      <p:font typeface="Calibri" panose="020F0502020204030204" charset="0"/>
      <p:regular r:id="rId22"/>
      <p:bold r:id="rId23"/>
      <p:italic r:id="rId24"/>
      <p:boldItalic r:id="rId25"/>
    </p:embeddedFont>
  </p:embeddedFontLst>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gs" Target="tags/tag1.xml"/><Relationship Id="rId25" Type="http://schemas.openxmlformats.org/officeDocument/2006/relationships/font" Target="fonts/font8.fntdata"/><Relationship Id="rId24" Type="http://schemas.openxmlformats.org/officeDocument/2006/relationships/font" Target="fonts/font7.fntdata"/><Relationship Id="rId23" Type="http://schemas.openxmlformats.org/officeDocument/2006/relationships/font" Target="fonts/font6.fntdata"/><Relationship Id="rId22" Type="http://schemas.openxmlformats.org/officeDocument/2006/relationships/font" Target="fonts/font5.fntdata"/><Relationship Id="rId21" Type="http://schemas.openxmlformats.org/officeDocument/2006/relationships/font" Target="fonts/font4.fntdata"/><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png"/><Relationship Id="rId2" Type="http://schemas.openxmlformats.org/officeDocument/2006/relationships/image" Target="../media/image2.sv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2.sv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2.sv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2.sv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706" y="4514765"/>
            <a:ext cx="16230594" cy="38509"/>
          </a:xfrm>
          <a:prstGeom prst="line">
            <a:avLst/>
          </a:prstGeom>
          <a:ln w="9525" cap="flat">
            <a:solidFill>
              <a:srgbClr val="2B2C30"/>
            </a:solidFill>
            <a:prstDash val="solid"/>
            <a:headEnd type="none" w="sm" len="sm"/>
            <a:tailEnd type="none" w="sm" len="sm"/>
          </a:ln>
        </p:spPr>
      </p:sp>
      <p:sp>
        <p:nvSpPr>
          <p:cNvPr id="3" name="Freeform 3"/>
          <p:cNvSpPr/>
          <p:nvPr/>
        </p:nvSpPr>
        <p:spPr>
          <a:xfrm>
            <a:off x="16701746" y="8616481"/>
            <a:ext cx="535737" cy="727544"/>
          </a:xfrm>
          <a:custGeom>
            <a:avLst/>
            <a:gdLst/>
            <a:ahLst/>
            <a:cxnLst/>
            <a:rect l="l" t="t" r="r" b="b"/>
            <a:pathLst>
              <a:path w="535737" h="727544">
                <a:moveTo>
                  <a:pt x="0" y="0"/>
                </a:moveTo>
                <a:lnTo>
                  <a:pt x="535736" y="0"/>
                </a:lnTo>
                <a:lnTo>
                  <a:pt x="535736" y="727544"/>
                </a:lnTo>
                <a:lnTo>
                  <a:pt x="0" y="72754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TextBox 4"/>
          <p:cNvSpPr txBox="1"/>
          <p:nvPr/>
        </p:nvSpPr>
        <p:spPr>
          <a:xfrm>
            <a:off x="1028706" y="4761981"/>
            <a:ext cx="16230600" cy="639445"/>
          </a:xfrm>
          <a:prstGeom prst="rect">
            <a:avLst/>
          </a:prstGeom>
        </p:spPr>
        <p:txBody>
          <a:bodyPr lIns="0" tIns="0" rIns="0" bIns="0" rtlCol="0" anchor="t">
            <a:spAutoFit/>
          </a:bodyPr>
          <a:lstStyle/>
          <a:p>
            <a:pPr algn="l">
              <a:lnSpc>
                <a:spcPts val="5180"/>
              </a:lnSpc>
              <a:spcBef>
                <a:spcPct val="0"/>
              </a:spcBef>
            </a:pPr>
            <a:r>
              <a:rPr lang="en-US" sz="3700" spc="839">
                <a:solidFill>
                  <a:srgbClr val="2B2C30"/>
                </a:solidFill>
                <a:latin typeface="Public Sans Bold"/>
                <a:ea typeface="Public Sans Bold"/>
                <a:cs typeface="Public Sans Bold"/>
                <a:sym typeface="Public Sans Bold"/>
              </a:rPr>
              <a:t>Game Asset Trading</a:t>
            </a:r>
            <a:endParaRPr lang="en-US" sz="3700" spc="839">
              <a:solidFill>
                <a:srgbClr val="2B2C30"/>
              </a:solidFill>
              <a:latin typeface="Public Sans Bold"/>
              <a:ea typeface="Public Sans Bold"/>
              <a:cs typeface="Public Sans Bold"/>
              <a:sym typeface="Public Sans Bold"/>
            </a:endParaRPr>
          </a:p>
        </p:txBody>
      </p:sp>
      <p:sp>
        <p:nvSpPr>
          <p:cNvPr id="5" name="TextBox 5"/>
          <p:cNvSpPr txBox="1"/>
          <p:nvPr/>
        </p:nvSpPr>
        <p:spPr>
          <a:xfrm>
            <a:off x="850974" y="2332416"/>
            <a:ext cx="16408332" cy="2084083"/>
          </a:xfrm>
          <a:prstGeom prst="rect">
            <a:avLst/>
          </a:prstGeom>
        </p:spPr>
        <p:txBody>
          <a:bodyPr lIns="0" tIns="0" rIns="0" bIns="0" rtlCol="0" anchor="t">
            <a:spAutoFit/>
          </a:bodyPr>
          <a:lstStyle/>
          <a:p>
            <a:pPr algn="l">
              <a:lnSpc>
                <a:spcPts val="15250"/>
              </a:lnSpc>
            </a:pPr>
            <a:r>
              <a:rPr lang="en-US" sz="16760" spc="83">
                <a:solidFill>
                  <a:srgbClr val="2B2C30"/>
                </a:solidFill>
                <a:latin typeface="Playfair Display" panose="00000500000000000000"/>
                <a:ea typeface="Playfair Display" panose="00000500000000000000"/>
                <a:cs typeface="Playfair Display" panose="00000500000000000000"/>
                <a:sym typeface="Playfair Display" panose="00000500000000000000"/>
              </a:rPr>
              <a:t>Web Application</a:t>
            </a:r>
            <a:endParaRPr lang="en-US" sz="16760" spc="83">
              <a:solidFill>
                <a:srgbClr val="2B2C30"/>
              </a:solidFill>
              <a:latin typeface="Playfair Display" panose="00000500000000000000"/>
              <a:ea typeface="Playfair Display" panose="00000500000000000000"/>
              <a:cs typeface="Playfair Display" panose="00000500000000000000"/>
              <a:sym typeface="Playfair Display" panose="00000500000000000000"/>
            </a:endParaRPr>
          </a:p>
        </p:txBody>
      </p:sp>
      <p:sp>
        <p:nvSpPr>
          <p:cNvPr id="6" name="TextBox 6"/>
          <p:cNvSpPr txBox="1"/>
          <p:nvPr/>
        </p:nvSpPr>
        <p:spPr>
          <a:xfrm>
            <a:off x="1016407" y="8479155"/>
            <a:ext cx="7862435" cy="864870"/>
          </a:xfrm>
          <a:prstGeom prst="rect">
            <a:avLst/>
          </a:prstGeom>
        </p:spPr>
        <p:txBody>
          <a:bodyPr lIns="0" tIns="0" rIns="0" bIns="0" rtlCol="0" anchor="t">
            <a:spAutoFit/>
          </a:bodyPr>
          <a:lstStyle/>
          <a:p>
            <a:pPr algn="l">
              <a:lnSpc>
                <a:spcPts val="3450"/>
              </a:lnSpc>
            </a:pPr>
          </a:p>
          <a:p>
            <a:pPr algn="l">
              <a:lnSpc>
                <a:spcPts val="3450"/>
              </a:lnSpc>
            </a:pPr>
            <a:r>
              <a:rPr lang="en-US" sz="2300">
                <a:solidFill>
                  <a:srgbClr val="2B2C30"/>
                </a:solidFill>
                <a:latin typeface="Public Sans Bold"/>
                <a:ea typeface="Public Sans Bold"/>
                <a:cs typeface="Public Sans Bold"/>
                <a:sym typeface="Public Sans Bold"/>
              </a:rPr>
              <a:t>26</a:t>
            </a:r>
            <a:r>
              <a:rPr lang="en-US" sz="2300">
                <a:solidFill>
                  <a:srgbClr val="2B2C30"/>
                </a:solidFill>
                <a:latin typeface="Public Sans Bold"/>
                <a:ea typeface="Public Sans Bold"/>
                <a:cs typeface="Public Sans Bold"/>
                <a:sym typeface="Public Sans Bold"/>
              </a:rPr>
              <a:t> July, 2024</a:t>
            </a:r>
            <a:endParaRPr lang="en-US" sz="2300">
              <a:solidFill>
                <a:srgbClr val="2B2C30"/>
              </a:solidFill>
              <a:latin typeface="Public Sans Bold"/>
              <a:ea typeface="Public Sans Bold"/>
              <a:cs typeface="Public Sans Bold"/>
              <a:sym typeface="Public Sans Bold"/>
            </a:endParaRPr>
          </a:p>
        </p:txBody>
      </p:sp>
      <p:sp>
        <p:nvSpPr>
          <p:cNvPr id="7" name="TextBox 7"/>
          <p:cNvSpPr txBox="1"/>
          <p:nvPr/>
        </p:nvSpPr>
        <p:spPr>
          <a:xfrm>
            <a:off x="766570" y="5765589"/>
            <a:ext cx="3145234" cy="2510790"/>
          </a:xfrm>
          <a:prstGeom prst="rect">
            <a:avLst/>
          </a:prstGeom>
        </p:spPr>
        <p:txBody>
          <a:bodyPr lIns="0" tIns="0" rIns="0" bIns="0" rtlCol="0" anchor="t">
            <a:spAutoFit/>
          </a:bodyPr>
          <a:lstStyle/>
          <a:p>
            <a:pPr algn="r">
              <a:lnSpc>
                <a:spcPts val="3360"/>
              </a:lnSpc>
            </a:pPr>
            <a:r>
              <a:rPr lang="en-US" sz="2400" spc="544">
                <a:solidFill>
                  <a:srgbClr val="2B2C30"/>
                </a:solidFill>
                <a:latin typeface="Public Sans Bold"/>
                <a:ea typeface="Public Sans Bold"/>
                <a:cs typeface="Public Sans Bold"/>
                <a:sym typeface="Public Sans Bold"/>
              </a:rPr>
              <a:t>Group Member:</a:t>
            </a:r>
            <a:endParaRPr lang="en-US" sz="2400" spc="544">
              <a:solidFill>
                <a:srgbClr val="2B2C30"/>
              </a:solidFill>
              <a:latin typeface="Public Sans Bold"/>
              <a:ea typeface="Public Sans Bold"/>
              <a:cs typeface="Public Sans Bold"/>
              <a:sym typeface="Public Sans Bold"/>
            </a:endParaRPr>
          </a:p>
          <a:p>
            <a:pPr algn="l">
              <a:lnSpc>
                <a:spcPts val="3360"/>
              </a:lnSpc>
            </a:pPr>
            <a:r>
              <a:rPr lang="en-US" sz="2400" spc="544">
                <a:solidFill>
                  <a:srgbClr val="2B2C30"/>
                </a:solidFill>
                <a:latin typeface="Public Sans Bold"/>
                <a:ea typeface="Public Sans Bold"/>
                <a:cs typeface="Public Sans Bold"/>
                <a:sym typeface="Public Sans Bold"/>
              </a:rPr>
              <a:t>Siyu Tao</a:t>
            </a:r>
            <a:endParaRPr lang="en-US" sz="2400" spc="544">
              <a:solidFill>
                <a:srgbClr val="2B2C30"/>
              </a:solidFill>
              <a:latin typeface="Public Sans Bold"/>
              <a:ea typeface="Public Sans Bold"/>
              <a:cs typeface="Public Sans Bold"/>
              <a:sym typeface="Public Sans Bold"/>
            </a:endParaRPr>
          </a:p>
          <a:p>
            <a:pPr algn="l">
              <a:lnSpc>
                <a:spcPts val="3360"/>
              </a:lnSpc>
            </a:pPr>
            <a:r>
              <a:rPr lang="en-US" sz="2400" spc="544">
                <a:solidFill>
                  <a:srgbClr val="2B2C30"/>
                </a:solidFill>
                <a:latin typeface="Public Sans Bold"/>
                <a:ea typeface="Public Sans Bold"/>
                <a:cs typeface="Public Sans Bold"/>
                <a:sym typeface="Public Sans Bold"/>
              </a:rPr>
              <a:t>Jianyu Wang</a:t>
            </a:r>
            <a:endParaRPr lang="en-US" sz="2400" spc="544">
              <a:solidFill>
                <a:srgbClr val="2B2C30"/>
              </a:solidFill>
              <a:latin typeface="Public Sans Bold"/>
              <a:ea typeface="Public Sans Bold"/>
              <a:cs typeface="Public Sans Bold"/>
              <a:sym typeface="Public Sans Bold"/>
            </a:endParaRPr>
          </a:p>
          <a:p>
            <a:pPr algn="l">
              <a:lnSpc>
                <a:spcPts val="3360"/>
              </a:lnSpc>
            </a:pPr>
            <a:r>
              <a:rPr lang="en-US" sz="2400" spc="544">
                <a:solidFill>
                  <a:srgbClr val="2B2C30"/>
                </a:solidFill>
                <a:latin typeface="Public Sans Bold"/>
                <a:ea typeface="Public Sans Bold"/>
                <a:cs typeface="Public Sans Bold"/>
                <a:sym typeface="Public Sans Bold"/>
              </a:rPr>
              <a:t>Zhiqiang Ma</a:t>
            </a:r>
            <a:endParaRPr lang="en-US" sz="2400" spc="544">
              <a:solidFill>
                <a:srgbClr val="2B2C30"/>
              </a:solidFill>
              <a:latin typeface="Public Sans Bold"/>
              <a:ea typeface="Public Sans Bold"/>
              <a:cs typeface="Public Sans Bold"/>
              <a:sym typeface="Public Sans Bold"/>
            </a:endParaRPr>
          </a:p>
          <a:p>
            <a:pPr algn="l">
              <a:lnSpc>
                <a:spcPts val="3360"/>
              </a:lnSpc>
            </a:pPr>
            <a:r>
              <a:rPr lang="en-US" sz="2400" spc="544">
                <a:solidFill>
                  <a:srgbClr val="2B2C30"/>
                </a:solidFill>
                <a:latin typeface="Public Sans Bold"/>
                <a:ea typeface="Public Sans Bold"/>
                <a:cs typeface="Public Sans Bold"/>
                <a:sym typeface="Public Sans Bold"/>
              </a:rPr>
              <a:t>Yuheng Wang</a:t>
            </a:r>
            <a:endParaRPr lang="en-US" sz="2400" spc="544">
              <a:solidFill>
                <a:srgbClr val="2B2C30"/>
              </a:solidFill>
              <a:latin typeface="Public Sans Bold"/>
              <a:ea typeface="Public Sans Bold"/>
              <a:cs typeface="Public Sans Bold"/>
              <a:sym typeface="Public Sans Bold"/>
            </a:endParaRPr>
          </a:p>
          <a:p>
            <a:pPr algn="l">
              <a:lnSpc>
                <a:spcPts val="3360"/>
              </a:lnSpc>
              <a:spcBef>
                <a:spcPct val="0"/>
              </a:spcBef>
            </a:pPr>
            <a:r>
              <a:rPr lang="en-US" sz="2400" spc="544">
                <a:solidFill>
                  <a:srgbClr val="2B2C30"/>
                </a:solidFill>
                <a:latin typeface="Public Sans Bold"/>
                <a:ea typeface="Public Sans Bold"/>
                <a:cs typeface="Public Sans Bold"/>
                <a:sym typeface="Public Sans Bold"/>
              </a:rPr>
              <a:t>Yunfei He</a:t>
            </a:r>
            <a:endParaRPr lang="en-US" sz="2400" spc="544">
              <a:solidFill>
                <a:srgbClr val="2B2C30"/>
              </a:solidFill>
              <a:latin typeface="Public Sans Bold"/>
              <a:ea typeface="Public Sans Bold"/>
              <a:cs typeface="Public Sans Bold"/>
              <a:sym typeface="Public Sans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16701746" y="8616481"/>
            <a:ext cx="535737" cy="727544"/>
          </a:xfrm>
          <a:custGeom>
            <a:avLst/>
            <a:gdLst/>
            <a:ahLst/>
            <a:cxnLst/>
            <a:rect l="l" t="t" r="r" b="b"/>
            <a:pathLst>
              <a:path w="535737" h="727544">
                <a:moveTo>
                  <a:pt x="0" y="0"/>
                </a:moveTo>
                <a:lnTo>
                  <a:pt x="535736" y="0"/>
                </a:lnTo>
                <a:lnTo>
                  <a:pt x="535736" y="727544"/>
                </a:lnTo>
                <a:lnTo>
                  <a:pt x="0" y="72754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1006871" y="952500"/>
            <a:ext cx="16230600" cy="679450"/>
          </a:xfrm>
          <a:prstGeom prst="rect">
            <a:avLst/>
          </a:prstGeom>
        </p:spPr>
        <p:txBody>
          <a:bodyPr lIns="0" tIns="0" rIns="0" bIns="0" rtlCol="0" anchor="t">
            <a:spAutoFit/>
          </a:bodyPr>
          <a:lstStyle/>
          <a:p>
            <a:pPr algn="l">
              <a:lnSpc>
                <a:spcPts val="5600"/>
              </a:lnSpc>
              <a:spcBef>
                <a:spcPct val="0"/>
              </a:spcBef>
            </a:pPr>
            <a:r>
              <a:rPr lang="en-US" sz="4000" spc="908">
                <a:solidFill>
                  <a:srgbClr val="2B2C30"/>
                </a:solidFill>
                <a:latin typeface="Playfair Display Bold" panose="00000800000000000000"/>
                <a:ea typeface="Playfair Display Bold" panose="00000800000000000000"/>
                <a:cs typeface="Playfair Display Bold" panose="00000800000000000000"/>
                <a:sym typeface="Playfair Display Bold" panose="00000800000000000000"/>
              </a:rPr>
              <a:t>Conclusion and Future Study</a:t>
            </a:r>
            <a:endParaRPr lang="en-US" sz="4000" spc="908">
              <a:solidFill>
                <a:srgbClr val="2B2C30"/>
              </a:solidFill>
              <a:latin typeface="Playfair Display Bold" panose="00000800000000000000"/>
              <a:ea typeface="Playfair Display Bold" panose="00000800000000000000"/>
              <a:cs typeface="Playfair Display Bold" panose="00000800000000000000"/>
              <a:sym typeface="Playfair Display Bold" panose="00000800000000000000"/>
            </a:endParaRPr>
          </a:p>
        </p:txBody>
      </p:sp>
      <p:sp>
        <p:nvSpPr>
          <p:cNvPr id="4" name="AutoShape 4"/>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5" name="TextBox 5"/>
          <p:cNvSpPr txBox="1"/>
          <p:nvPr/>
        </p:nvSpPr>
        <p:spPr>
          <a:xfrm>
            <a:off x="1028689" y="2217540"/>
            <a:ext cx="7877184" cy="5956935"/>
          </a:xfrm>
          <a:prstGeom prst="rect">
            <a:avLst/>
          </a:prstGeom>
        </p:spPr>
        <p:txBody>
          <a:bodyPr lIns="0" tIns="0" rIns="0" bIns="0" rtlCol="0" anchor="t">
            <a:spAutoFit/>
          </a:bodyPr>
          <a:lstStyle/>
          <a:p>
            <a:pPr algn="just">
              <a:lnSpc>
                <a:spcPts val="4350"/>
              </a:lnSpc>
            </a:pPr>
            <a:r>
              <a:rPr lang="en-US" sz="2900">
                <a:solidFill>
                  <a:srgbClr val="2B2C30"/>
                </a:solidFill>
                <a:latin typeface="Public Sans"/>
                <a:ea typeface="Public Sans"/>
                <a:cs typeface="Public Sans"/>
                <a:sym typeface="Public Sans"/>
              </a:rPr>
              <a:t>In conclusion, our web application addresses a significant problem by providing a streamlined and automated solution. By leveraging the capabilities of Robotic Process Automation (RPA), our application ensures efficient and accurate task execution, reducing human error and saving valuable time. This project has demonstrated the potential of integrating RPA with web applications to create more effective and user-friendly solutions.</a:t>
            </a:r>
            <a:endParaRPr lang="en-US" sz="2900">
              <a:solidFill>
                <a:srgbClr val="2B2C30"/>
              </a:solidFill>
              <a:latin typeface="Public Sans"/>
              <a:ea typeface="Public Sans"/>
              <a:cs typeface="Public Sans"/>
              <a:sym typeface="Public Sans"/>
            </a:endParaRPr>
          </a:p>
        </p:txBody>
      </p:sp>
      <p:sp>
        <p:nvSpPr>
          <p:cNvPr id="6" name="TextBox 6"/>
          <p:cNvSpPr txBox="1"/>
          <p:nvPr/>
        </p:nvSpPr>
        <p:spPr>
          <a:xfrm>
            <a:off x="9360287" y="2217540"/>
            <a:ext cx="7877184" cy="6499860"/>
          </a:xfrm>
          <a:prstGeom prst="rect">
            <a:avLst/>
          </a:prstGeom>
        </p:spPr>
        <p:txBody>
          <a:bodyPr lIns="0" tIns="0" rIns="0" bIns="0" rtlCol="0" anchor="t">
            <a:spAutoFit/>
          </a:bodyPr>
          <a:lstStyle/>
          <a:p>
            <a:pPr algn="just">
              <a:lnSpc>
                <a:spcPts val="4350"/>
              </a:lnSpc>
            </a:pPr>
            <a:r>
              <a:rPr lang="en-US" sz="2900">
                <a:solidFill>
                  <a:srgbClr val="2B2C30"/>
                </a:solidFill>
                <a:latin typeface="Public Sans"/>
                <a:ea typeface="Public Sans"/>
                <a:cs typeface="Public Sans"/>
                <a:sym typeface="Public Sans"/>
              </a:rPr>
              <a:t>Looking ahead, there are several avenues for further development and improvement. Future studies could focus on enhancing the user interface to make it even more intuitive and accessible. Additionally, expanding the scope of the application to handle more complex tasks and integrating advanced AI features could further increase its utility. Exploring cross-platform compatibility and ensuring robust security measures will also be critical in making this web application a comprehensive tool for broader use.</a:t>
            </a:r>
            <a:endParaRPr lang="en-US" sz="2900">
              <a:solidFill>
                <a:srgbClr val="2B2C30"/>
              </a:solidFill>
              <a:latin typeface="Public Sans"/>
              <a:ea typeface="Public Sans"/>
              <a:cs typeface="Public Sans"/>
              <a:sym typeface="Public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16701746" y="8616481"/>
            <a:ext cx="535737" cy="727544"/>
          </a:xfrm>
          <a:custGeom>
            <a:avLst/>
            <a:gdLst/>
            <a:ahLst/>
            <a:cxnLst/>
            <a:rect l="l" t="t" r="r" b="b"/>
            <a:pathLst>
              <a:path w="535737" h="727544">
                <a:moveTo>
                  <a:pt x="0" y="0"/>
                </a:moveTo>
                <a:lnTo>
                  <a:pt x="535736" y="0"/>
                </a:lnTo>
                <a:lnTo>
                  <a:pt x="535736" y="727544"/>
                </a:lnTo>
                <a:lnTo>
                  <a:pt x="0" y="72754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1006871" y="952500"/>
            <a:ext cx="16230600" cy="679450"/>
          </a:xfrm>
          <a:prstGeom prst="rect">
            <a:avLst/>
          </a:prstGeom>
        </p:spPr>
        <p:txBody>
          <a:bodyPr lIns="0" tIns="0" rIns="0" bIns="0" rtlCol="0" anchor="t">
            <a:spAutoFit/>
          </a:bodyPr>
          <a:lstStyle/>
          <a:p>
            <a:pPr algn="l">
              <a:lnSpc>
                <a:spcPts val="5600"/>
              </a:lnSpc>
              <a:spcBef>
                <a:spcPct val="0"/>
              </a:spcBef>
            </a:pPr>
            <a:r>
              <a:rPr lang="en-US" sz="4000" spc="908">
                <a:solidFill>
                  <a:srgbClr val="2B2C30"/>
                </a:solidFill>
                <a:latin typeface="Playfair Display Bold" panose="00000800000000000000"/>
                <a:ea typeface="Playfair Display Bold" panose="00000800000000000000"/>
                <a:cs typeface="Playfair Display Bold" panose="00000800000000000000"/>
                <a:sym typeface="Playfair Display Bold" panose="00000800000000000000"/>
              </a:rPr>
              <a:t>Conclusion and Future Study</a:t>
            </a:r>
            <a:endParaRPr lang="en-US" sz="4000" spc="908">
              <a:solidFill>
                <a:srgbClr val="2B2C30"/>
              </a:solidFill>
              <a:latin typeface="Playfair Display Bold" panose="00000800000000000000"/>
              <a:ea typeface="Playfair Display Bold" panose="00000800000000000000"/>
              <a:cs typeface="Playfair Display Bold" panose="00000800000000000000"/>
              <a:sym typeface="Playfair Display Bold" panose="00000800000000000000"/>
            </a:endParaRPr>
          </a:p>
        </p:txBody>
      </p:sp>
      <p:sp>
        <p:nvSpPr>
          <p:cNvPr id="4" name="AutoShape 4"/>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pic>
        <p:nvPicPr>
          <p:cNvPr id="7" name="图片 6"/>
          <p:cNvPicPr>
            <a:picLocks noChangeAspect="1"/>
          </p:cNvPicPr>
          <p:nvPr/>
        </p:nvPicPr>
        <p:blipFill>
          <a:blip r:embed="rId3"/>
          <a:stretch>
            <a:fillRect/>
          </a:stretch>
        </p:blipFill>
        <p:spPr>
          <a:xfrm>
            <a:off x="5029200" y="2095500"/>
            <a:ext cx="8847455" cy="786701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706" y="4514765"/>
            <a:ext cx="16230594" cy="38509"/>
          </a:xfrm>
          <a:prstGeom prst="line">
            <a:avLst/>
          </a:prstGeom>
          <a:ln w="9525" cap="flat">
            <a:solidFill>
              <a:srgbClr val="2B2C30"/>
            </a:solidFill>
            <a:prstDash val="solid"/>
            <a:headEnd type="none" w="sm" len="sm"/>
            <a:tailEnd type="none" w="sm" len="sm"/>
          </a:ln>
        </p:spPr>
      </p:sp>
      <p:sp>
        <p:nvSpPr>
          <p:cNvPr id="3" name="Freeform 3"/>
          <p:cNvSpPr/>
          <p:nvPr/>
        </p:nvSpPr>
        <p:spPr>
          <a:xfrm>
            <a:off x="16701746" y="8616481"/>
            <a:ext cx="535737" cy="727544"/>
          </a:xfrm>
          <a:custGeom>
            <a:avLst/>
            <a:gdLst/>
            <a:ahLst/>
            <a:cxnLst/>
            <a:rect l="l" t="t" r="r" b="b"/>
            <a:pathLst>
              <a:path w="535737" h="727544">
                <a:moveTo>
                  <a:pt x="0" y="0"/>
                </a:moveTo>
                <a:lnTo>
                  <a:pt x="535736" y="0"/>
                </a:lnTo>
                <a:lnTo>
                  <a:pt x="535736" y="727544"/>
                </a:lnTo>
                <a:lnTo>
                  <a:pt x="0" y="72754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TextBox 4"/>
          <p:cNvSpPr txBox="1"/>
          <p:nvPr/>
        </p:nvSpPr>
        <p:spPr>
          <a:xfrm>
            <a:off x="850974" y="2332416"/>
            <a:ext cx="16408332" cy="2084083"/>
          </a:xfrm>
          <a:prstGeom prst="rect">
            <a:avLst/>
          </a:prstGeom>
        </p:spPr>
        <p:txBody>
          <a:bodyPr lIns="0" tIns="0" rIns="0" bIns="0" rtlCol="0" anchor="t">
            <a:spAutoFit/>
          </a:bodyPr>
          <a:lstStyle/>
          <a:p>
            <a:pPr algn="l">
              <a:lnSpc>
                <a:spcPts val="15250"/>
              </a:lnSpc>
            </a:pPr>
            <a:r>
              <a:rPr lang="en-US" sz="16760" spc="83">
                <a:solidFill>
                  <a:srgbClr val="2B2C30"/>
                </a:solidFill>
                <a:latin typeface="Playfair Display" panose="00000500000000000000"/>
                <a:ea typeface="Playfair Display" panose="00000500000000000000"/>
                <a:cs typeface="Playfair Display" panose="00000500000000000000"/>
                <a:sym typeface="Playfair Display" panose="00000500000000000000"/>
              </a:rPr>
              <a:t>Thank you!</a:t>
            </a:r>
            <a:endParaRPr lang="en-US" sz="16760" spc="83">
              <a:solidFill>
                <a:srgbClr val="2B2C30"/>
              </a:solidFill>
              <a:latin typeface="Playfair Display" panose="00000500000000000000"/>
              <a:ea typeface="Playfair Display" panose="00000500000000000000"/>
              <a:cs typeface="Playfair Display" panose="00000500000000000000"/>
              <a:sym typeface="Playfair Display" panose="00000500000000000000"/>
            </a:endParaRPr>
          </a:p>
        </p:txBody>
      </p:sp>
      <p:sp>
        <p:nvSpPr>
          <p:cNvPr id="5" name="TextBox 5"/>
          <p:cNvSpPr txBox="1"/>
          <p:nvPr/>
        </p:nvSpPr>
        <p:spPr>
          <a:xfrm>
            <a:off x="1016407" y="8479155"/>
            <a:ext cx="7862435" cy="864870"/>
          </a:xfrm>
          <a:prstGeom prst="rect">
            <a:avLst/>
          </a:prstGeom>
        </p:spPr>
        <p:txBody>
          <a:bodyPr lIns="0" tIns="0" rIns="0" bIns="0" rtlCol="0" anchor="t">
            <a:spAutoFit/>
          </a:bodyPr>
          <a:lstStyle/>
          <a:p>
            <a:pPr algn="l">
              <a:lnSpc>
                <a:spcPts val="3450"/>
              </a:lnSpc>
            </a:pPr>
          </a:p>
          <a:p>
            <a:pPr algn="l">
              <a:lnSpc>
                <a:spcPts val="3450"/>
              </a:lnSpc>
            </a:pPr>
            <a:r>
              <a:rPr lang="en-US" sz="2300">
                <a:solidFill>
                  <a:srgbClr val="2B2C30"/>
                </a:solidFill>
                <a:latin typeface="Public Sans Bold"/>
                <a:ea typeface="Public Sans Bold"/>
                <a:cs typeface="Public Sans Bold"/>
                <a:sym typeface="Public Sans Bold"/>
              </a:rPr>
              <a:t>26</a:t>
            </a:r>
            <a:r>
              <a:rPr lang="en-US" sz="2300">
                <a:solidFill>
                  <a:srgbClr val="2B2C30"/>
                </a:solidFill>
                <a:latin typeface="Public Sans Bold"/>
                <a:ea typeface="Public Sans Bold"/>
                <a:cs typeface="Public Sans Bold"/>
                <a:sym typeface="Public Sans Bold"/>
              </a:rPr>
              <a:t> July, 2024</a:t>
            </a:r>
            <a:endParaRPr lang="en-US" sz="2300">
              <a:solidFill>
                <a:srgbClr val="2B2C30"/>
              </a:solidFill>
              <a:latin typeface="Public Sans Bold"/>
              <a:ea typeface="Public Sans Bold"/>
              <a:cs typeface="Public Sans Bold"/>
              <a:sym typeface="Public Sans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16701746" y="8616481"/>
            <a:ext cx="535737" cy="727544"/>
          </a:xfrm>
          <a:custGeom>
            <a:avLst/>
            <a:gdLst/>
            <a:ahLst/>
            <a:cxnLst/>
            <a:rect l="l" t="t" r="r" b="b"/>
            <a:pathLst>
              <a:path w="535737" h="727544">
                <a:moveTo>
                  <a:pt x="0" y="0"/>
                </a:moveTo>
                <a:lnTo>
                  <a:pt x="535736" y="0"/>
                </a:lnTo>
                <a:lnTo>
                  <a:pt x="535736" y="727544"/>
                </a:lnTo>
                <a:lnTo>
                  <a:pt x="0" y="72754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1016407" y="2172020"/>
            <a:ext cx="16242893" cy="4882515"/>
          </a:xfrm>
          <a:prstGeom prst="rect">
            <a:avLst/>
          </a:prstGeom>
        </p:spPr>
        <p:txBody>
          <a:bodyPr lIns="0" tIns="0" rIns="0" bIns="0" rtlCol="0" anchor="t">
            <a:spAutoFit/>
          </a:bodyPr>
          <a:lstStyle/>
          <a:p>
            <a:pPr algn="just">
              <a:lnSpc>
                <a:spcPts val="4290"/>
              </a:lnSpc>
            </a:pPr>
            <a:r>
              <a:rPr lang="en-US" sz="3300" spc="16">
                <a:solidFill>
                  <a:srgbClr val="2B2C30"/>
                </a:solidFill>
                <a:latin typeface="Public Sans"/>
                <a:ea typeface="Public Sans"/>
                <a:cs typeface="Public Sans"/>
                <a:sym typeface="Public Sans"/>
              </a:rPr>
              <a:t>In contemporary society, online games have become an important part of daily life,and many players have invested a lot of time and energy into them. This investment makes the player’s game account and its assets valuable. Therefore, there are risks such as asset loss and personal privacy leakage in the process of buying and selling online games.</a:t>
            </a:r>
            <a:endParaRPr lang="en-US" sz="3300" spc="16">
              <a:solidFill>
                <a:srgbClr val="2B2C30"/>
              </a:solidFill>
              <a:latin typeface="Public Sans"/>
              <a:ea typeface="Public Sans"/>
              <a:cs typeface="Public Sans"/>
              <a:sym typeface="Public Sans"/>
            </a:endParaRPr>
          </a:p>
          <a:p>
            <a:pPr algn="just">
              <a:lnSpc>
                <a:spcPts val="4290"/>
              </a:lnSpc>
            </a:pPr>
          </a:p>
          <a:p>
            <a:pPr algn="just">
              <a:lnSpc>
                <a:spcPts val="4290"/>
              </a:lnSpc>
            </a:pPr>
            <a:r>
              <a:rPr lang="en-US" sz="3300" spc="16">
                <a:solidFill>
                  <a:srgbClr val="2B2C30"/>
                </a:solidFill>
                <a:latin typeface="Public Sans"/>
                <a:ea typeface="Public Sans"/>
                <a:cs typeface="Public Sans"/>
                <a:sym typeface="Public Sans"/>
              </a:rPr>
              <a:t>To address this issue,our group process a game asset trading platform based on blockchain technology to effectively address security challenges during the transaction process.</a:t>
            </a:r>
            <a:endParaRPr lang="en-US" sz="3300" spc="16">
              <a:solidFill>
                <a:srgbClr val="2B2C30"/>
              </a:solidFill>
              <a:latin typeface="Public Sans"/>
              <a:ea typeface="Public Sans"/>
              <a:cs typeface="Public Sans"/>
              <a:sym typeface="Public Sans"/>
            </a:endParaRPr>
          </a:p>
        </p:txBody>
      </p:sp>
      <p:sp>
        <p:nvSpPr>
          <p:cNvPr id="4" name="TextBox 4"/>
          <p:cNvSpPr txBox="1"/>
          <p:nvPr/>
        </p:nvSpPr>
        <p:spPr>
          <a:xfrm>
            <a:off x="1028700" y="952500"/>
            <a:ext cx="16230600" cy="679450"/>
          </a:xfrm>
          <a:prstGeom prst="rect">
            <a:avLst/>
          </a:prstGeom>
        </p:spPr>
        <p:txBody>
          <a:bodyPr lIns="0" tIns="0" rIns="0" bIns="0" rtlCol="0" anchor="t">
            <a:spAutoFit/>
          </a:bodyPr>
          <a:lstStyle/>
          <a:p>
            <a:pPr algn="l">
              <a:lnSpc>
                <a:spcPts val="5600"/>
              </a:lnSpc>
              <a:spcBef>
                <a:spcPct val="0"/>
              </a:spcBef>
            </a:pPr>
            <a:r>
              <a:rPr lang="en-US" sz="4000" spc="908">
                <a:solidFill>
                  <a:srgbClr val="2B2C30"/>
                </a:solidFill>
                <a:latin typeface="Playfair Display Bold" panose="00000800000000000000"/>
                <a:ea typeface="Playfair Display Bold" panose="00000800000000000000"/>
                <a:cs typeface="Playfair Display Bold" panose="00000800000000000000"/>
                <a:sym typeface="Playfair Display Bold" panose="00000800000000000000"/>
              </a:rPr>
              <a:t>Introduction</a:t>
            </a:r>
            <a:endParaRPr lang="en-US" sz="4000" spc="908">
              <a:solidFill>
                <a:srgbClr val="2B2C30"/>
              </a:solidFill>
              <a:latin typeface="Playfair Display Bold" panose="00000800000000000000"/>
              <a:ea typeface="Playfair Display Bold" panose="00000800000000000000"/>
              <a:cs typeface="Playfair Display Bold" panose="00000800000000000000"/>
              <a:sym typeface="Playfair Display Bold" panose="00000800000000000000"/>
            </a:endParaRPr>
          </a:p>
        </p:txBody>
      </p:sp>
      <p:sp>
        <p:nvSpPr>
          <p:cNvPr id="5" name="AutoShape 5"/>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1006871" y="962025"/>
            <a:ext cx="16230600" cy="669925"/>
          </a:xfrm>
          <a:prstGeom prst="rect">
            <a:avLst/>
          </a:prstGeom>
        </p:spPr>
        <p:txBody>
          <a:bodyPr lIns="0" tIns="0" rIns="0" bIns="0" rtlCol="0" anchor="t">
            <a:spAutoFit/>
          </a:bodyPr>
          <a:lstStyle/>
          <a:p>
            <a:pPr algn="l">
              <a:lnSpc>
                <a:spcPts val="5600"/>
              </a:lnSpc>
              <a:spcBef>
                <a:spcPct val="0"/>
              </a:spcBef>
            </a:pPr>
            <a:r>
              <a:rPr lang="en-US" sz="4000" spc="907">
                <a:solidFill>
                  <a:srgbClr val="2B2C30"/>
                </a:solidFill>
                <a:latin typeface="Playfair Display Bold" panose="00000800000000000000"/>
                <a:ea typeface="Playfair Display Bold" panose="00000800000000000000"/>
                <a:cs typeface="Playfair Display Bold" panose="00000800000000000000"/>
                <a:sym typeface="Playfair Display Bold" panose="00000800000000000000"/>
              </a:rPr>
              <a:t>Literature Review</a:t>
            </a:r>
            <a:endParaRPr lang="en-US" sz="4000" spc="907">
              <a:solidFill>
                <a:srgbClr val="2B2C30"/>
              </a:solidFill>
              <a:latin typeface="Playfair Display Bold" panose="00000800000000000000"/>
              <a:ea typeface="Playfair Display Bold" panose="00000800000000000000"/>
              <a:cs typeface="Playfair Display Bold" panose="00000800000000000000"/>
              <a:sym typeface="Playfair Display Bold" panose="00000800000000000000"/>
            </a:endParaRPr>
          </a:p>
        </p:txBody>
      </p:sp>
      <p:sp>
        <p:nvSpPr>
          <p:cNvPr id="3" name="AutoShape 3"/>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4" name="TextBox 4"/>
          <p:cNvSpPr txBox="1"/>
          <p:nvPr/>
        </p:nvSpPr>
        <p:spPr>
          <a:xfrm>
            <a:off x="1028689" y="2093715"/>
            <a:ext cx="16230600" cy="3843529"/>
          </a:xfrm>
          <a:prstGeom prst="rect">
            <a:avLst/>
          </a:prstGeom>
        </p:spPr>
        <p:txBody>
          <a:bodyPr lIns="0" tIns="0" rIns="0" bIns="0" rtlCol="0" anchor="t">
            <a:spAutoFit/>
          </a:bodyPr>
          <a:lstStyle/>
          <a:p>
            <a:pPr algn="l">
              <a:lnSpc>
                <a:spcPts val="6170"/>
              </a:lnSpc>
            </a:pPr>
            <a:r>
              <a:rPr lang="en-US" sz="3300">
                <a:solidFill>
                  <a:srgbClr val="2B2C30"/>
                </a:solidFill>
                <a:latin typeface="Public Sans"/>
                <a:ea typeface="Public Sans"/>
                <a:cs typeface="Public Sans"/>
                <a:sym typeface="Public Sans"/>
              </a:rPr>
              <a:t>Siyu Tao: Back-end code writing</a:t>
            </a:r>
            <a:endParaRPr lang="en-US" sz="3300">
              <a:solidFill>
                <a:srgbClr val="2B2C30"/>
              </a:solidFill>
              <a:latin typeface="Public Sans"/>
              <a:ea typeface="Public Sans"/>
              <a:cs typeface="Public Sans"/>
              <a:sym typeface="Public Sans"/>
            </a:endParaRPr>
          </a:p>
          <a:p>
            <a:pPr algn="l">
              <a:lnSpc>
                <a:spcPts val="6170"/>
              </a:lnSpc>
            </a:pPr>
            <a:r>
              <a:rPr lang="en-US" sz="3300">
                <a:solidFill>
                  <a:srgbClr val="2B2C30"/>
                </a:solidFill>
                <a:latin typeface="Public Sans"/>
                <a:ea typeface="Public Sans"/>
                <a:cs typeface="Public Sans"/>
                <a:sym typeface="Public Sans"/>
              </a:rPr>
              <a:t>Jianyu Wang: Front-end code writing</a:t>
            </a:r>
            <a:endParaRPr lang="en-US" sz="3300">
              <a:solidFill>
                <a:srgbClr val="2B2C30"/>
              </a:solidFill>
              <a:latin typeface="Public Sans"/>
              <a:ea typeface="Public Sans"/>
              <a:cs typeface="Public Sans"/>
              <a:sym typeface="Public Sans"/>
            </a:endParaRPr>
          </a:p>
          <a:p>
            <a:pPr algn="l">
              <a:lnSpc>
                <a:spcPts val="6170"/>
              </a:lnSpc>
            </a:pPr>
            <a:r>
              <a:rPr lang="en-US" sz="3300">
                <a:solidFill>
                  <a:srgbClr val="2B2C30"/>
                </a:solidFill>
                <a:latin typeface="Public Sans"/>
                <a:ea typeface="Public Sans"/>
                <a:cs typeface="Public Sans"/>
                <a:sym typeface="Public Sans"/>
              </a:rPr>
              <a:t>Zhiqiang Ma: Front-end code writing</a:t>
            </a:r>
            <a:endParaRPr lang="en-US" sz="3300">
              <a:solidFill>
                <a:srgbClr val="2B2C30"/>
              </a:solidFill>
              <a:latin typeface="Public Sans"/>
              <a:ea typeface="Public Sans"/>
              <a:cs typeface="Public Sans"/>
              <a:sym typeface="Public Sans"/>
            </a:endParaRPr>
          </a:p>
          <a:p>
            <a:pPr algn="l">
              <a:lnSpc>
                <a:spcPts val="6170"/>
              </a:lnSpc>
            </a:pPr>
            <a:r>
              <a:rPr lang="en-US" sz="3300">
                <a:solidFill>
                  <a:srgbClr val="2B2C30"/>
                </a:solidFill>
                <a:latin typeface="Public Sans"/>
                <a:ea typeface="Public Sans"/>
                <a:cs typeface="Public Sans"/>
                <a:sym typeface="Public Sans"/>
              </a:rPr>
              <a:t>Yuheng Wang: Presentation Slideshow Production</a:t>
            </a:r>
            <a:endParaRPr lang="en-US" sz="3300">
              <a:solidFill>
                <a:srgbClr val="2B2C30"/>
              </a:solidFill>
              <a:latin typeface="Public Sans"/>
              <a:ea typeface="Public Sans"/>
              <a:cs typeface="Public Sans"/>
              <a:sym typeface="Public Sans"/>
            </a:endParaRPr>
          </a:p>
          <a:p>
            <a:pPr algn="l">
              <a:lnSpc>
                <a:spcPts val="6170"/>
              </a:lnSpc>
            </a:pPr>
            <a:r>
              <a:rPr lang="en-US" sz="3300">
                <a:solidFill>
                  <a:srgbClr val="2B2C30"/>
                </a:solidFill>
                <a:latin typeface="Public Sans"/>
                <a:ea typeface="Public Sans"/>
                <a:cs typeface="Public Sans"/>
                <a:sym typeface="Public Sans"/>
              </a:rPr>
              <a:t>Yunfei He: Presentation Slideshow Production</a:t>
            </a:r>
            <a:endParaRPr lang="en-US" sz="3300">
              <a:solidFill>
                <a:srgbClr val="2B2C30"/>
              </a:solidFill>
              <a:latin typeface="Public Sans"/>
              <a:ea typeface="Public Sans"/>
              <a:cs typeface="Public Sans"/>
              <a:sym typeface="Public Sans"/>
            </a:endParaRPr>
          </a:p>
        </p:txBody>
      </p:sp>
      <p:sp>
        <p:nvSpPr>
          <p:cNvPr id="5" name="Freeform 5"/>
          <p:cNvSpPr/>
          <p:nvPr/>
        </p:nvSpPr>
        <p:spPr>
          <a:xfrm>
            <a:off x="16701746" y="8616481"/>
            <a:ext cx="535737" cy="727544"/>
          </a:xfrm>
          <a:custGeom>
            <a:avLst/>
            <a:gdLst/>
            <a:ahLst/>
            <a:cxnLst/>
            <a:rect l="l" t="t" r="r" b="b"/>
            <a:pathLst>
              <a:path w="535737" h="727544">
                <a:moveTo>
                  <a:pt x="0" y="0"/>
                </a:moveTo>
                <a:lnTo>
                  <a:pt x="535736" y="0"/>
                </a:lnTo>
                <a:lnTo>
                  <a:pt x="535736" y="727544"/>
                </a:lnTo>
                <a:lnTo>
                  <a:pt x="0" y="72754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16701746" y="8616481"/>
            <a:ext cx="535737" cy="727544"/>
          </a:xfrm>
          <a:custGeom>
            <a:avLst/>
            <a:gdLst/>
            <a:ahLst/>
            <a:cxnLst/>
            <a:rect l="l" t="t" r="r" b="b"/>
            <a:pathLst>
              <a:path w="535737" h="727544">
                <a:moveTo>
                  <a:pt x="0" y="0"/>
                </a:moveTo>
                <a:lnTo>
                  <a:pt x="535736" y="0"/>
                </a:lnTo>
                <a:lnTo>
                  <a:pt x="535736" y="727544"/>
                </a:lnTo>
                <a:lnTo>
                  <a:pt x="0" y="72754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1016635" y="2172335"/>
            <a:ext cx="16091535" cy="4401185"/>
          </a:xfrm>
          <a:prstGeom prst="rect">
            <a:avLst/>
          </a:prstGeom>
        </p:spPr>
        <p:txBody>
          <a:bodyPr wrap="square" lIns="0" tIns="0" rIns="0" bIns="0" rtlCol="0" anchor="t">
            <a:spAutoFit/>
          </a:bodyPr>
          <a:lstStyle/>
          <a:p>
            <a:pPr algn="just">
              <a:lnSpc>
                <a:spcPts val="4290"/>
              </a:lnSpc>
            </a:pPr>
            <a:r>
              <a:rPr lang="en-US" sz="3300" spc="16">
                <a:solidFill>
                  <a:srgbClr val="2B2C30"/>
                </a:solidFill>
                <a:latin typeface="Public Sans"/>
                <a:ea typeface="Public Sans"/>
                <a:cs typeface="Public Sans"/>
                <a:sym typeface="Public Sans"/>
              </a:rPr>
              <a:t>Game asset trading. You can log in on the designed interface, query game related information through API interface after logging in, and complete game asset transactions through blockchain. Blockchain technology ensures the security of transactions through encryption, making every transaction difficult to tamper with or steal. All transactions are publicly recorded on the blockchain, providing transparency for players. Among them, RPA can automatically extract data from the application and input it into another system; Regularly check specific data or status in the application.</a:t>
            </a:r>
            <a:endParaRPr lang="en-US" sz="3300" spc="16">
              <a:solidFill>
                <a:srgbClr val="2B2C30"/>
              </a:solidFill>
              <a:latin typeface="Public Sans"/>
              <a:ea typeface="Public Sans"/>
              <a:cs typeface="Public Sans"/>
              <a:sym typeface="Public Sans"/>
            </a:endParaRPr>
          </a:p>
        </p:txBody>
      </p:sp>
      <p:sp>
        <p:nvSpPr>
          <p:cNvPr id="4" name="TextBox 4"/>
          <p:cNvSpPr txBox="1"/>
          <p:nvPr/>
        </p:nvSpPr>
        <p:spPr>
          <a:xfrm>
            <a:off x="1006871" y="952500"/>
            <a:ext cx="16230600" cy="679450"/>
          </a:xfrm>
          <a:prstGeom prst="rect">
            <a:avLst/>
          </a:prstGeom>
        </p:spPr>
        <p:txBody>
          <a:bodyPr lIns="0" tIns="0" rIns="0" bIns="0" rtlCol="0" anchor="t">
            <a:spAutoFit/>
          </a:bodyPr>
          <a:lstStyle/>
          <a:p>
            <a:pPr algn="l">
              <a:lnSpc>
                <a:spcPts val="5600"/>
              </a:lnSpc>
              <a:spcBef>
                <a:spcPct val="0"/>
              </a:spcBef>
            </a:pPr>
            <a:r>
              <a:rPr lang="en-US" sz="4000" spc="908">
                <a:solidFill>
                  <a:srgbClr val="2B2C30"/>
                </a:solidFill>
                <a:latin typeface="Playfair Display Bold" panose="00000800000000000000"/>
                <a:ea typeface="Playfair Display Bold" panose="00000800000000000000"/>
                <a:cs typeface="Playfair Display Bold" panose="00000800000000000000"/>
                <a:sym typeface="Playfair Display Bold" panose="00000800000000000000"/>
              </a:rPr>
              <a:t>Our Model</a:t>
            </a:r>
            <a:endParaRPr lang="en-US" sz="4000" spc="908">
              <a:solidFill>
                <a:srgbClr val="2B2C30"/>
              </a:solidFill>
              <a:latin typeface="Playfair Display Bold" panose="00000800000000000000"/>
              <a:ea typeface="Playfair Display Bold" panose="00000800000000000000"/>
              <a:cs typeface="Playfair Display Bold" panose="00000800000000000000"/>
              <a:sym typeface="Playfair Display Bold" panose="00000800000000000000"/>
            </a:endParaRPr>
          </a:p>
        </p:txBody>
      </p:sp>
      <p:sp>
        <p:nvSpPr>
          <p:cNvPr id="5" name="AutoShape 5"/>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16701746" y="8616481"/>
            <a:ext cx="535737" cy="727544"/>
          </a:xfrm>
          <a:custGeom>
            <a:avLst/>
            <a:gdLst/>
            <a:ahLst/>
            <a:cxnLst/>
            <a:rect l="l" t="t" r="r" b="b"/>
            <a:pathLst>
              <a:path w="535737" h="727544">
                <a:moveTo>
                  <a:pt x="0" y="0"/>
                </a:moveTo>
                <a:lnTo>
                  <a:pt x="535736" y="0"/>
                </a:lnTo>
                <a:lnTo>
                  <a:pt x="535736" y="727544"/>
                </a:lnTo>
                <a:lnTo>
                  <a:pt x="0" y="72754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TextBox 4"/>
          <p:cNvSpPr txBox="1"/>
          <p:nvPr/>
        </p:nvSpPr>
        <p:spPr>
          <a:xfrm>
            <a:off x="1006871" y="952500"/>
            <a:ext cx="16230600" cy="679450"/>
          </a:xfrm>
          <a:prstGeom prst="rect">
            <a:avLst/>
          </a:prstGeom>
        </p:spPr>
        <p:txBody>
          <a:bodyPr lIns="0" tIns="0" rIns="0" bIns="0" rtlCol="0" anchor="t">
            <a:spAutoFit/>
          </a:bodyPr>
          <a:lstStyle/>
          <a:p>
            <a:pPr algn="l">
              <a:lnSpc>
                <a:spcPts val="5600"/>
              </a:lnSpc>
              <a:spcBef>
                <a:spcPct val="0"/>
              </a:spcBef>
            </a:pPr>
            <a:r>
              <a:rPr lang="en-US" sz="4000" spc="908">
                <a:solidFill>
                  <a:srgbClr val="2B2C30"/>
                </a:solidFill>
                <a:latin typeface="Playfair Display Bold" panose="00000800000000000000"/>
                <a:ea typeface="Playfair Display Bold" panose="00000800000000000000"/>
                <a:cs typeface="Playfair Display Bold" panose="00000800000000000000"/>
                <a:sym typeface="Playfair Display Bold" panose="00000800000000000000"/>
              </a:rPr>
              <a:t>Our Model</a:t>
            </a:r>
            <a:endParaRPr lang="en-US" sz="4000" spc="908">
              <a:solidFill>
                <a:srgbClr val="2B2C30"/>
              </a:solidFill>
              <a:latin typeface="Playfair Display Bold" panose="00000800000000000000"/>
              <a:ea typeface="Playfair Display Bold" panose="00000800000000000000"/>
              <a:cs typeface="Playfair Display Bold" panose="00000800000000000000"/>
              <a:sym typeface="Playfair Display Bold" panose="00000800000000000000"/>
            </a:endParaRPr>
          </a:p>
        </p:txBody>
      </p:sp>
      <p:sp>
        <p:nvSpPr>
          <p:cNvPr id="5" name="AutoShape 5"/>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pic>
        <p:nvPicPr>
          <p:cNvPr id="6" name="图片 5"/>
          <p:cNvPicPr>
            <a:picLocks noChangeAspect="1"/>
          </p:cNvPicPr>
          <p:nvPr/>
        </p:nvPicPr>
        <p:blipFill>
          <a:blip r:embed="rId3"/>
          <a:stretch>
            <a:fillRect/>
          </a:stretch>
        </p:blipFill>
        <p:spPr>
          <a:xfrm>
            <a:off x="1981200" y="2019300"/>
            <a:ext cx="14559915" cy="7152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16701746" y="8616481"/>
            <a:ext cx="535737" cy="727544"/>
          </a:xfrm>
          <a:custGeom>
            <a:avLst/>
            <a:gdLst/>
            <a:ahLst/>
            <a:cxnLst/>
            <a:rect l="l" t="t" r="r" b="b"/>
            <a:pathLst>
              <a:path w="535737" h="727544">
                <a:moveTo>
                  <a:pt x="0" y="0"/>
                </a:moveTo>
                <a:lnTo>
                  <a:pt x="535736" y="0"/>
                </a:lnTo>
                <a:lnTo>
                  <a:pt x="535736" y="727544"/>
                </a:lnTo>
                <a:lnTo>
                  <a:pt x="0" y="72754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1006871" y="952500"/>
            <a:ext cx="16230600" cy="1340301"/>
          </a:xfrm>
          <a:prstGeom prst="rect">
            <a:avLst/>
          </a:prstGeom>
        </p:spPr>
        <p:txBody>
          <a:bodyPr lIns="0" tIns="0" rIns="0" bIns="0" rtlCol="0" anchor="t">
            <a:spAutoFit/>
          </a:bodyPr>
          <a:lstStyle/>
          <a:p>
            <a:pPr algn="l">
              <a:lnSpc>
                <a:spcPts val="5600"/>
              </a:lnSpc>
            </a:pPr>
            <a:r>
              <a:rPr lang="en-US" sz="4000" spc="908">
                <a:solidFill>
                  <a:srgbClr val="2B2C30"/>
                </a:solidFill>
                <a:latin typeface="Playfair Display Bold" panose="00000800000000000000"/>
                <a:ea typeface="Playfair Display Bold" panose="00000800000000000000"/>
                <a:cs typeface="Playfair Display Bold" panose="00000800000000000000"/>
                <a:sym typeface="Playfair Display Bold" panose="00000800000000000000"/>
              </a:rPr>
              <a:t>Achievements</a:t>
            </a:r>
            <a:endParaRPr lang="en-US" sz="4000" spc="908">
              <a:solidFill>
                <a:srgbClr val="2B2C30"/>
              </a:solidFill>
              <a:latin typeface="Playfair Display Bold" panose="00000800000000000000"/>
              <a:ea typeface="Playfair Display Bold" panose="00000800000000000000"/>
              <a:cs typeface="Playfair Display Bold" panose="00000800000000000000"/>
              <a:sym typeface="Playfair Display Bold" panose="00000800000000000000"/>
            </a:endParaRPr>
          </a:p>
          <a:p>
            <a:pPr algn="l">
              <a:lnSpc>
                <a:spcPts val="5200"/>
              </a:lnSpc>
              <a:spcBef>
                <a:spcPct val="0"/>
              </a:spcBef>
            </a:pPr>
          </a:p>
        </p:txBody>
      </p:sp>
      <p:sp>
        <p:nvSpPr>
          <p:cNvPr id="4" name="AutoShape 4"/>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5" name="Freeform 5"/>
          <p:cNvSpPr/>
          <p:nvPr/>
        </p:nvSpPr>
        <p:spPr>
          <a:xfrm>
            <a:off x="1808543" y="2182098"/>
            <a:ext cx="14670914" cy="7629634"/>
          </a:xfrm>
          <a:custGeom>
            <a:avLst/>
            <a:gdLst/>
            <a:ahLst/>
            <a:cxnLst/>
            <a:rect l="l" t="t" r="r" b="b"/>
            <a:pathLst>
              <a:path w="14670914" h="7629634">
                <a:moveTo>
                  <a:pt x="0" y="0"/>
                </a:moveTo>
                <a:lnTo>
                  <a:pt x="14670914" y="0"/>
                </a:lnTo>
                <a:lnTo>
                  <a:pt x="14670914" y="7629634"/>
                </a:lnTo>
                <a:lnTo>
                  <a:pt x="0" y="7629634"/>
                </a:lnTo>
                <a:lnTo>
                  <a:pt x="0" y="0"/>
                </a:lnTo>
                <a:close/>
              </a:path>
            </a:pathLst>
          </a:custGeom>
          <a:blipFill>
            <a:blip r:embed="rId3"/>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16701746" y="8616481"/>
            <a:ext cx="535737" cy="727544"/>
          </a:xfrm>
          <a:custGeom>
            <a:avLst/>
            <a:gdLst/>
            <a:ahLst/>
            <a:cxnLst/>
            <a:rect l="l" t="t" r="r" b="b"/>
            <a:pathLst>
              <a:path w="535737" h="727544">
                <a:moveTo>
                  <a:pt x="0" y="0"/>
                </a:moveTo>
                <a:lnTo>
                  <a:pt x="535736" y="0"/>
                </a:lnTo>
                <a:lnTo>
                  <a:pt x="535736" y="727544"/>
                </a:lnTo>
                <a:lnTo>
                  <a:pt x="0" y="72754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AutoShape 3"/>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5" name="TextBox 5"/>
          <p:cNvSpPr txBox="1"/>
          <p:nvPr/>
        </p:nvSpPr>
        <p:spPr>
          <a:xfrm>
            <a:off x="1006871" y="952500"/>
            <a:ext cx="16230600" cy="679450"/>
          </a:xfrm>
          <a:prstGeom prst="rect">
            <a:avLst/>
          </a:prstGeom>
        </p:spPr>
        <p:txBody>
          <a:bodyPr lIns="0" tIns="0" rIns="0" bIns="0" rtlCol="0" anchor="t">
            <a:spAutoFit/>
          </a:bodyPr>
          <a:lstStyle/>
          <a:p>
            <a:pPr algn="l">
              <a:lnSpc>
                <a:spcPts val="5600"/>
              </a:lnSpc>
              <a:spcBef>
                <a:spcPct val="0"/>
              </a:spcBef>
            </a:pPr>
            <a:r>
              <a:rPr lang="en-US" sz="4000" spc="908">
                <a:solidFill>
                  <a:srgbClr val="2B2C30"/>
                </a:solidFill>
                <a:latin typeface="Playfair Display Bold" panose="00000800000000000000"/>
                <a:ea typeface="Playfair Display Bold" panose="00000800000000000000"/>
                <a:cs typeface="Playfair Display Bold" panose="00000800000000000000"/>
                <a:sym typeface="Playfair Display Bold" panose="00000800000000000000"/>
              </a:rPr>
              <a:t>Achievements</a:t>
            </a:r>
            <a:endParaRPr lang="en-US" sz="4000" spc="908">
              <a:solidFill>
                <a:srgbClr val="2B2C30"/>
              </a:solidFill>
              <a:latin typeface="Playfair Display Bold" panose="00000800000000000000"/>
              <a:ea typeface="Playfair Display Bold" panose="00000800000000000000"/>
              <a:cs typeface="Playfair Display Bold" panose="00000800000000000000"/>
              <a:sym typeface="Playfair Display Bold" panose="00000800000000000000"/>
            </a:endParaRPr>
          </a:p>
        </p:txBody>
      </p:sp>
      <p:pic>
        <p:nvPicPr>
          <p:cNvPr id="6" name="图片 5"/>
          <p:cNvPicPr>
            <a:picLocks noChangeAspect="1"/>
          </p:cNvPicPr>
          <p:nvPr/>
        </p:nvPicPr>
        <p:blipFill>
          <a:blip r:embed="rId3"/>
          <a:stretch>
            <a:fillRect/>
          </a:stretch>
        </p:blipFill>
        <p:spPr>
          <a:xfrm>
            <a:off x="3006090" y="1543050"/>
            <a:ext cx="12275820" cy="72009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16701746" y="8616481"/>
            <a:ext cx="535737" cy="727544"/>
          </a:xfrm>
          <a:custGeom>
            <a:avLst/>
            <a:gdLst/>
            <a:ahLst/>
            <a:cxnLst/>
            <a:rect l="l" t="t" r="r" b="b"/>
            <a:pathLst>
              <a:path w="535737" h="727544">
                <a:moveTo>
                  <a:pt x="0" y="0"/>
                </a:moveTo>
                <a:lnTo>
                  <a:pt x="535736" y="0"/>
                </a:lnTo>
                <a:lnTo>
                  <a:pt x="535736" y="727544"/>
                </a:lnTo>
                <a:lnTo>
                  <a:pt x="0" y="72754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AutoShape 3"/>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4" name="Freeform 4"/>
          <p:cNvSpPr/>
          <p:nvPr/>
        </p:nvSpPr>
        <p:spPr>
          <a:xfrm>
            <a:off x="2289811" y="2604025"/>
            <a:ext cx="13708378" cy="6654275"/>
          </a:xfrm>
          <a:custGeom>
            <a:avLst/>
            <a:gdLst/>
            <a:ahLst/>
            <a:cxnLst/>
            <a:rect l="l" t="t" r="r" b="b"/>
            <a:pathLst>
              <a:path w="13708378" h="6654275">
                <a:moveTo>
                  <a:pt x="0" y="0"/>
                </a:moveTo>
                <a:lnTo>
                  <a:pt x="13708378" y="0"/>
                </a:lnTo>
                <a:lnTo>
                  <a:pt x="13708378" y="6654275"/>
                </a:lnTo>
                <a:lnTo>
                  <a:pt x="0" y="6654275"/>
                </a:lnTo>
                <a:lnTo>
                  <a:pt x="0" y="0"/>
                </a:lnTo>
                <a:close/>
              </a:path>
            </a:pathLst>
          </a:custGeom>
          <a:blipFill>
            <a:blip r:embed="rId3"/>
            <a:stretch>
              <a:fillRect/>
            </a:stretch>
          </a:blipFill>
        </p:spPr>
      </p:sp>
      <p:sp>
        <p:nvSpPr>
          <p:cNvPr id="5" name="TextBox 5"/>
          <p:cNvSpPr txBox="1"/>
          <p:nvPr/>
        </p:nvSpPr>
        <p:spPr>
          <a:xfrm>
            <a:off x="1006871" y="952500"/>
            <a:ext cx="16230600" cy="679450"/>
          </a:xfrm>
          <a:prstGeom prst="rect">
            <a:avLst/>
          </a:prstGeom>
        </p:spPr>
        <p:txBody>
          <a:bodyPr lIns="0" tIns="0" rIns="0" bIns="0" rtlCol="0" anchor="t">
            <a:spAutoFit/>
          </a:bodyPr>
          <a:lstStyle/>
          <a:p>
            <a:pPr algn="l">
              <a:lnSpc>
                <a:spcPts val="5600"/>
              </a:lnSpc>
              <a:spcBef>
                <a:spcPct val="0"/>
              </a:spcBef>
            </a:pPr>
            <a:r>
              <a:rPr lang="en-US" sz="4000" spc="908">
                <a:solidFill>
                  <a:srgbClr val="2B2C30"/>
                </a:solidFill>
                <a:latin typeface="Playfair Display Bold" panose="00000800000000000000"/>
                <a:ea typeface="Playfair Display Bold" panose="00000800000000000000"/>
                <a:cs typeface="Playfair Display Bold" panose="00000800000000000000"/>
                <a:sym typeface="Playfair Display Bold" panose="00000800000000000000"/>
              </a:rPr>
              <a:t>Achievements</a:t>
            </a:r>
            <a:endParaRPr lang="en-US" sz="4000" spc="908">
              <a:solidFill>
                <a:srgbClr val="2B2C30"/>
              </a:solidFill>
              <a:latin typeface="Playfair Display Bold" panose="00000800000000000000"/>
              <a:ea typeface="Playfair Display Bold" panose="00000800000000000000"/>
              <a:cs typeface="Playfair Display Bold" panose="00000800000000000000"/>
              <a:sym typeface="Playfair Display Bold" panose="0000080000000000000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16701746" y="8616481"/>
            <a:ext cx="535737" cy="727544"/>
          </a:xfrm>
          <a:custGeom>
            <a:avLst/>
            <a:gdLst/>
            <a:ahLst/>
            <a:cxnLst/>
            <a:rect l="l" t="t" r="r" b="b"/>
            <a:pathLst>
              <a:path w="535737" h="727544">
                <a:moveTo>
                  <a:pt x="0" y="0"/>
                </a:moveTo>
                <a:lnTo>
                  <a:pt x="535736" y="0"/>
                </a:lnTo>
                <a:lnTo>
                  <a:pt x="535736" y="727544"/>
                </a:lnTo>
                <a:lnTo>
                  <a:pt x="0" y="72754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AutoShape 3"/>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4" name="Freeform 4"/>
          <p:cNvSpPr/>
          <p:nvPr/>
        </p:nvSpPr>
        <p:spPr>
          <a:xfrm>
            <a:off x="6377914" y="2198128"/>
            <a:ext cx="5532171" cy="7487377"/>
          </a:xfrm>
          <a:custGeom>
            <a:avLst/>
            <a:gdLst/>
            <a:ahLst/>
            <a:cxnLst/>
            <a:rect l="l" t="t" r="r" b="b"/>
            <a:pathLst>
              <a:path w="5532171" h="7487377">
                <a:moveTo>
                  <a:pt x="0" y="0"/>
                </a:moveTo>
                <a:lnTo>
                  <a:pt x="5532172" y="0"/>
                </a:lnTo>
                <a:lnTo>
                  <a:pt x="5532172" y="7487377"/>
                </a:lnTo>
                <a:lnTo>
                  <a:pt x="0" y="7487377"/>
                </a:lnTo>
                <a:lnTo>
                  <a:pt x="0" y="0"/>
                </a:lnTo>
                <a:close/>
              </a:path>
            </a:pathLst>
          </a:custGeom>
          <a:blipFill>
            <a:blip r:embed="rId3"/>
            <a:stretch>
              <a:fillRect t="-1193" b="-1193"/>
            </a:stretch>
          </a:blipFill>
        </p:spPr>
      </p:sp>
      <p:sp>
        <p:nvSpPr>
          <p:cNvPr id="5" name="TextBox 5"/>
          <p:cNvSpPr txBox="1"/>
          <p:nvPr/>
        </p:nvSpPr>
        <p:spPr>
          <a:xfrm>
            <a:off x="1006871" y="952500"/>
            <a:ext cx="16230600" cy="679450"/>
          </a:xfrm>
          <a:prstGeom prst="rect">
            <a:avLst/>
          </a:prstGeom>
        </p:spPr>
        <p:txBody>
          <a:bodyPr lIns="0" tIns="0" rIns="0" bIns="0" rtlCol="0" anchor="t">
            <a:spAutoFit/>
          </a:bodyPr>
          <a:lstStyle/>
          <a:p>
            <a:pPr algn="l">
              <a:lnSpc>
                <a:spcPts val="5600"/>
              </a:lnSpc>
              <a:spcBef>
                <a:spcPct val="0"/>
              </a:spcBef>
            </a:pPr>
            <a:r>
              <a:rPr lang="en-US" sz="4000" spc="908">
                <a:solidFill>
                  <a:srgbClr val="2B2C30"/>
                </a:solidFill>
                <a:latin typeface="Playfair Display Bold" panose="00000800000000000000"/>
                <a:ea typeface="Playfair Display Bold" panose="00000800000000000000"/>
                <a:cs typeface="Playfair Display Bold" panose="00000800000000000000"/>
                <a:sym typeface="Playfair Display Bold" panose="00000800000000000000"/>
              </a:rPr>
              <a:t>Achievements</a:t>
            </a:r>
            <a:endParaRPr lang="en-US" sz="4000" spc="908">
              <a:solidFill>
                <a:srgbClr val="2B2C30"/>
              </a:solidFill>
              <a:latin typeface="Playfair Display Bold" panose="00000800000000000000"/>
              <a:ea typeface="Playfair Display Bold" panose="00000800000000000000"/>
              <a:cs typeface="Playfair Display Bold" panose="00000800000000000000"/>
              <a:sym typeface="Playfair Display Bold" panose="00000800000000000000"/>
            </a:endParaRPr>
          </a:p>
        </p:txBody>
      </p:sp>
    </p:spTree>
  </p:cSld>
  <p:clrMapOvr>
    <a:masterClrMapping/>
  </p:clrMapOvr>
</p:sld>
</file>

<file path=ppt/tags/tag1.xml><?xml version="1.0" encoding="utf-8"?>
<p:tagLst xmlns:p="http://schemas.openxmlformats.org/presentationml/2006/main">
  <p:tag name="commondata" val="eyJoZGlkIjoiOWExMTM3OTZlNzJjYzQ3MmIyMGFhOGZmMDdjZmI1NTMi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2524</Words>
  <Application>WPS 演示</Application>
  <PresentationFormat>On-screen Show (4:3)</PresentationFormat>
  <Paragraphs>54</Paragraphs>
  <Slides>12</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12</vt:i4>
      </vt:variant>
    </vt:vector>
  </HeadingPairs>
  <TitlesOfParts>
    <vt:vector size="23" baseType="lpstr">
      <vt:lpstr>Arial</vt:lpstr>
      <vt:lpstr>宋体</vt:lpstr>
      <vt:lpstr>Wingdings</vt:lpstr>
      <vt:lpstr>Public Sans Bold</vt:lpstr>
      <vt:lpstr>Playfair Display</vt:lpstr>
      <vt:lpstr>Public Sans</vt:lpstr>
      <vt:lpstr>Playfair Display Bold</vt:lpstr>
      <vt:lpstr>Calibri</vt:lpstr>
      <vt:lpstr>微软雅黑</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Cream Neutral Minimalist New Business Pitch Deck Presentation</dc:title>
  <dc:creator/>
  <cp:lastModifiedBy>X</cp:lastModifiedBy>
  <cp:revision>2</cp:revision>
  <dcterms:created xsi:type="dcterms:W3CDTF">2006-08-16T00:00:00Z</dcterms:created>
  <dcterms:modified xsi:type="dcterms:W3CDTF">2024-07-26T02:24:23Z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FDF85FD487724D9CBCB30594A229FA6A_12</vt:lpwstr>
  </property>
  <property fmtid="{D5CDD505-2E9C-101B-9397-08002B2CF9AE}" pid="3" name="KSOProductBuildVer">
    <vt:lpwstr>2052-12.1.0.17813</vt:lpwstr>
  </property>
</Properties>
</file>